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3.xml" ContentType="application/vnd.openxmlformats-officedocument.presentationml.slideLayout+xml"/>
  <Override PartName="/ppt/slideLayouts/slideLayout16.xml" ContentType="application/vnd.openxmlformats-officedocument.presentationml.slideLayout+xml"/>
  <Override PartName="/ppt/slideLayouts/slideLayout12.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1" r:id="rId3"/>
    <p:sldId id="263" r:id="rId4"/>
    <p:sldId id="257" r:id="rId5"/>
    <p:sldId id="265" r:id="rId6"/>
    <p:sldId id="258" r:id="rId7"/>
    <p:sldId id="259" r:id="rId8"/>
    <p:sldId id="260" r:id="rId9"/>
    <p:sldId id="264" r:id="rId10"/>
    <p:sldId id="268" r:id="rId11"/>
    <p:sldId id="267"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0" d="100"/>
          <a:sy n="60" d="100"/>
        </p:scale>
        <p:origin x="96" y="13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customXml" Target="../customXml/item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3/11/2020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Evidence in Accreditatio</a:t>
            </a:r>
            <a:r>
              <a:rPr lang="en-US" dirty="0"/>
              <a:t>n</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508021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EXAMPLE FROM ISER</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0156912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extBox 1"/>
              <p:cNvSpPr txBox="1"/>
              <p:nvPr/>
            </p:nvSpPr>
            <p:spPr>
              <a:xfrm>
                <a:off x="1540042" y="529389"/>
                <a:ext cx="10234863" cy="6186309"/>
              </a:xfrm>
              <a:prstGeom prst="rect">
                <a:avLst/>
              </a:prstGeom>
              <a:noFill/>
            </p:spPr>
            <p:txBody>
              <a:bodyPr wrap="square" rtlCol="0">
                <a:spAutoFit/>
              </a:bodyPr>
              <a:lstStyle/>
              <a:p>
                <a:r>
                  <a:rPr lang="en-US" dirty="0"/>
                  <a:t>Standard I:1 Mission, Academic Quality2 and Institutional Effectiveness, and </a:t>
                </a:r>
                <a:r>
                  <a:rPr lang="en-US" dirty="0" smtClean="0"/>
                  <a:t>Integrity</a:t>
                </a:r>
              </a:p>
              <a:p>
                <a:endParaRPr lang="en-US" b="1" dirty="0"/>
              </a:p>
              <a:p>
                <a:r>
                  <a:rPr lang="en-US" dirty="0" smtClean="0"/>
                  <a:t>The </a:t>
                </a:r>
                <a:r>
                  <a:rPr lang="en-US" dirty="0"/>
                  <a:t>institution demonstrates strong commitment to a mission that emphasizes student learning and student achievement. Using analysis of quantitative and qualitative data, the institution continuously and systematically evaluates, plans, implements, and improves the quality of its educational programs and services. The institution demonstrates integrity in all policies, actions, and communication. The administration, faculty, staff, and governing board members act honestly, ethically, and fairly in the performance of their duties</a:t>
                </a:r>
                <a:r>
                  <a:rPr lang="en-US" dirty="0" smtClean="0"/>
                  <a:t>.</a:t>
                </a:r>
              </a:p>
              <a:p>
                <a:endParaRPr lang="en-US" dirty="0"/>
              </a:p>
              <a:p>
                <a:pPr marL="342900" indent="-342900">
                  <a:buAutoNum type="alphaUcPeriod"/>
                </a:pPr>
                <a:r>
                  <a:rPr lang="en-US" dirty="0" smtClean="0"/>
                  <a:t>Mission</a:t>
                </a:r>
              </a:p>
              <a:p>
                <a:r>
                  <a:rPr lang="en-US" dirty="0"/>
                  <a:t>	</a:t>
                </a:r>
                <a:r>
                  <a:rPr lang="en-US" dirty="0" smtClean="0"/>
                  <a:t>1</a:t>
                </a:r>
                <a:r>
                  <a:rPr lang="en-US" dirty="0"/>
                  <a:t>. The mission describes the institution’s broad educational purposes, its intended student population, the types of degrees and other credentials it offers, and </a:t>
                </a:r>
                <a:r>
                  <a:rPr lang="en-US" dirty="0" smtClean="0"/>
                  <a:t>its commitment </a:t>
                </a:r>
                <a:r>
                  <a:rPr lang="en-US" dirty="0"/>
                  <a:t>to student learning</a:t>
                </a:r>
                <a14:m>
                  <m:oMath xmlns:m="http://schemas.openxmlformats.org/officeDocument/2006/math">
                    <m:r>
                      <a:rPr lang="en-US" b="0" i="1" dirty="0" smtClean="0">
                        <a:latin typeface="Cambria Math" panose="02040503050406030204" pitchFamily="18" charset="0"/>
                      </a:rPr>
                      <m:t>3</m:t>
                    </m:r>
                  </m:oMath>
                </a14:m>
                <a:r>
                  <a:rPr lang="en-US" dirty="0"/>
                  <a:t> and student achievement.4 (ER </a:t>
                </a:r>
                <a:r>
                  <a:rPr lang="en-US" dirty="0" smtClean="0"/>
                  <a:t>6)5</a:t>
                </a:r>
              </a:p>
              <a:p>
                <a:endParaRPr lang="en-US" b="1" dirty="0" smtClean="0"/>
              </a:p>
              <a:p>
                <a:r>
                  <a:rPr lang="en-US" b="1" i="1" dirty="0" smtClean="0"/>
                  <a:t>POSSIBLE </a:t>
                </a:r>
                <a:r>
                  <a:rPr lang="en-US" b="1" i="1" dirty="0"/>
                  <a:t>SOURCES OF EVIDENCE*: </a:t>
                </a:r>
                <a:endParaRPr lang="en-US" b="1" i="1" dirty="0" smtClean="0"/>
              </a:p>
              <a:p>
                <a:pPr marL="285750" indent="-285750">
                  <a:buFontTx/>
                  <a:buChar char="-"/>
                </a:pPr>
                <a:r>
                  <a:rPr lang="en-US" b="1" dirty="0" smtClean="0"/>
                  <a:t>Board </a:t>
                </a:r>
                <a:r>
                  <a:rPr lang="en-US" b="1" dirty="0"/>
                  <a:t>policy that states the mission; </a:t>
                </a:r>
                <a:endParaRPr lang="en-US" b="1" dirty="0" smtClean="0"/>
              </a:p>
              <a:p>
                <a:pPr marL="285750" indent="-285750">
                  <a:buFontTx/>
                  <a:buChar char="-"/>
                </a:pPr>
                <a:r>
                  <a:rPr lang="en-US" b="1" dirty="0" smtClean="0"/>
                  <a:t>Web </a:t>
                </a:r>
                <a:r>
                  <a:rPr lang="en-US" b="1" dirty="0"/>
                  <a:t>page, catalog page, CEO’s message, or white paper that explicates the </a:t>
                </a:r>
                <a:r>
                  <a:rPr lang="en-US" b="1" dirty="0" smtClean="0"/>
                  <a:t>mission;</a:t>
                </a:r>
              </a:p>
              <a:p>
                <a:pPr marL="285750" indent="-285750">
                  <a:buFontTx/>
                  <a:buChar char="-"/>
                </a:pPr>
                <a:r>
                  <a:rPr lang="en-US" b="1" dirty="0" smtClean="0"/>
                  <a:t>And/or </a:t>
                </a:r>
                <a:r>
                  <a:rPr lang="en-US" b="1" dirty="0"/>
                  <a:t>other documents that demonstrate the institution is aligned with this Standard. </a:t>
                </a:r>
                <a:endParaRPr lang="en-US" b="1" dirty="0" smtClean="0"/>
              </a:p>
              <a:p>
                <a:pPr marL="285750" indent="-285750">
                  <a:buFontTx/>
                  <a:buChar char="-"/>
                </a:pPr>
                <a:endParaRPr lang="en-US" dirty="0" smtClean="0"/>
              </a:p>
              <a:p>
                <a:r>
                  <a:rPr lang="en-US" i="1" dirty="0" smtClean="0"/>
                  <a:t>REVIEW </a:t>
                </a:r>
                <a:r>
                  <a:rPr lang="en-US" i="1" dirty="0"/>
                  <a:t>CRITERIA</a:t>
                </a:r>
                <a:r>
                  <a:rPr lang="en-US" dirty="0" smtClean="0"/>
                  <a:t>:</a:t>
                </a:r>
              </a:p>
              <a:p>
                <a:r>
                  <a:rPr lang="en-US" dirty="0" smtClean="0"/>
                  <a:t>•</a:t>
                </a:r>
                <a:r>
                  <a:rPr lang="en-US" dirty="0"/>
                  <a:t>The institution’s mission addresses the institution’s educational purpose</a:t>
                </a:r>
                <a:r>
                  <a:rPr lang="en-US" dirty="0" smtClean="0"/>
                  <a:t>.</a:t>
                </a:r>
              </a:p>
              <a:p>
                <a:r>
                  <a:rPr lang="en-US" dirty="0" smtClean="0"/>
                  <a:t>•</a:t>
                </a:r>
                <a:r>
                  <a:rPr lang="en-US" dirty="0"/>
                  <a:t>The mission defines the student population the institution serves. </a:t>
                </a:r>
                <a:endParaRPr lang="en-US" dirty="0"/>
              </a:p>
            </p:txBody>
          </p:sp>
        </mc:Choice>
        <mc:Fallback>
          <p:sp>
            <p:nvSpPr>
              <p:cNvPr id="2" name="TextBox 1"/>
              <p:cNvSpPr txBox="1">
                <a:spLocks noRot="1" noChangeAspect="1" noMove="1" noResize="1" noEditPoints="1" noAdjustHandles="1" noChangeArrowheads="1" noChangeShapeType="1" noTextEdit="1"/>
              </p:cNvSpPr>
              <p:nvPr/>
            </p:nvSpPr>
            <p:spPr>
              <a:xfrm>
                <a:off x="1540042" y="529389"/>
                <a:ext cx="10234863" cy="6186309"/>
              </a:xfrm>
              <a:prstGeom prst="rect">
                <a:avLst/>
              </a:prstGeom>
              <a:blipFill rotWithShape="0">
                <a:blip r:embed="rId2"/>
                <a:stretch>
                  <a:fillRect l="-536" t="-591" r="-893" b="-591"/>
                </a:stretch>
              </a:blipFill>
            </p:spPr>
            <p:txBody>
              <a:bodyPr/>
              <a:lstStyle/>
              <a:p>
                <a:r>
                  <a:rPr lang="en-US">
                    <a:noFill/>
                  </a:rPr>
                  <a:t> </a:t>
                </a:r>
              </a:p>
            </p:txBody>
          </p:sp>
        </mc:Fallback>
      </mc:AlternateContent>
    </p:spTree>
    <p:extLst>
      <p:ext uri="{BB962C8B-B14F-4D97-AF65-F5344CB8AC3E}">
        <p14:creationId xmlns:p14="http://schemas.microsoft.com/office/powerpoint/2010/main" val="18443164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dirty="0" smtClean="0"/>
              <a:t>“</a:t>
            </a:r>
            <a:r>
              <a:rPr lang="en-US" sz="2400" i="1" dirty="0" smtClean="0"/>
              <a:t>When </a:t>
            </a:r>
            <a:r>
              <a:rPr lang="en-US" sz="2400" i="1" dirty="0"/>
              <a:t>presenting evidence in the ISER, the institution does not need to present every available evidence document imaginable. Institutions should not overwhelm the peer review team </a:t>
            </a:r>
            <a:r>
              <a:rPr lang="en-US" sz="2400" i="1" dirty="0" smtClean="0"/>
              <a:t>with the </a:t>
            </a:r>
            <a:r>
              <a:rPr lang="en-US" sz="2400" i="1" dirty="0"/>
              <a:t>greatest amount of evidence possible. The goal is to provide the most relevant evidence that will substantiate the institution’s claim that it meets Standards. The institution should aim for quality, not quantity</a:t>
            </a:r>
            <a:r>
              <a:rPr lang="en-US" sz="2400" i="1" dirty="0" smtClean="0"/>
              <a:t>.” </a:t>
            </a:r>
            <a:r>
              <a:rPr lang="en-US" sz="1200" dirty="0" smtClean="0"/>
              <a:t>(Guide to understanding and Applying Standards, page 34)</a:t>
            </a:r>
            <a:endParaRPr lang="en-US" sz="1200" dirty="0"/>
          </a:p>
        </p:txBody>
      </p:sp>
    </p:spTree>
    <p:extLst>
      <p:ext uri="{BB962C8B-B14F-4D97-AF65-F5344CB8AC3E}">
        <p14:creationId xmlns:p14="http://schemas.microsoft.com/office/powerpoint/2010/main" val="29870303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dirty="0" smtClean="0"/>
              <a:t>Importance </a:t>
            </a:r>
            <a:r>
              <a:rPr lang="en-US" dirty="0"/>
              <a:t>of Evidence</a:t>
            </a:r>
            <a:br>
              <a:rPr lang="en-US" dirty="0"/>
            </a:br>
            <a:endParaRPr lang="en-US" dirty="0"/>
          </a:p>
        </p:txBody>
      </p:sp>
      <p:sp>
        <p:nvSpPr>
          <p:cNvPr id="3" name="Content Placeholder 2"/>
          <p:cNvSpPr>
            <a:spLocks noGrp="1"/>
          </p:cNvSpPr>
          <p:nvPr>
            <p:ph idx="1"/>
          </p:nvPr>
        </p:nvSpPr>
        <p:spPr/>
        <p:txBody>
          <a:bodyPr/>
          <a:lstStyle/>
          <a:p>
            <a:r>
              <a:rPr lang="en-US" dirty="0"/>
              <a:t>Evidence will be reviewed by team of peer evaluators</a:t>
            </a:r>
          </a:p>
          <a:p>
            <a:r>
              <a:rPr lang="en-US" dirty="0"/>
              <a:t>Evidence supports the institutions claim that it meets or exceeds a standard</a:t>
            </a:r>
          </a:p>
          <a:p>
            <a:r>
              <a:rPr lang="en-US" dirty="0"/>
              <a:t>Evidence can be presented in a variety of formats (tables, charts, graphs, samples of student work, SLO assessment results etc.)</a:t>
            </a:r>
          </a:p>
          <a:p>
            <a:r>
              <a:rPr lang="en-US" dirty="0"/>
              <a:t>Evidence consists of various data that has been collected and analyzed during the </a:t>
            </a:r>
            <a:r>
              <a:rPr lang="en-US" dirty="0" smtClean="0"/>
              <a:t>preceding </a:t>
            </a:r>
            <a:r>
              <a:rPr lang="en-US" dirty="0"/>
              <a:t>6 </a:t>
            </a:r>
            <a:r>
              <a:rPr lang="en-US" dirty="0" smtClean="0"/>
              <a:t>years preceding the self evaluation year.</a:t>
            </a:r>
            <a:endParaRPr lang="en-US" dirty="0"/>
          </a:p>
          <a:p>
            <a:r>
              <a:rPr lang="en-US" dirty="0"/>
              <a:t>Evidence must clearly demonstrate that a Standard is being met.  </a:t>
            </a:r>
            <a:endParaRPr lang="en-US" dirty="0" smtClean="0"/>
          </a:p>
          <a:p>
            <a:r>
              <a:rPr lang="en-US" dirty="0" smtClean="0"/>
              <a:t>The Evaluation teams and the Commission carefully review the evidence and will base their conclusions on their findings as supported by the evidence presented. </a:t>
            </a:r>
            <a:endParaRPr lang="en-US" dirty="0"/>
          </a:p>
          <a:p>
            <a:endParaRPr lang="en-US" dirty="0"/>
          </a:p>
        </p:txBody>
      </p:sp>
    </p:spTree>
    <p:extLst>
      <p:ext uri="{BB962C8B-B14F-4D97-AF65-F5344CB8AC3E}">
        <p14:creationId xmlns:p14="http://schemas.microsoft.com/office/powerpoint/2010/main" val="23524128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Importance of Evidence	</a:t>
            </a:r>
            <a:endParaRPr lang="en-US" dirty="0"/>
          </a:p>
        </p:txBody>
      </p:sp>
      <p:sp>
        <p:nvSpPr>
          <p:cNvPr id="3" name="Content Placeholder 2"/>
          <p:cNvSpPr>
            <a:spLocks noGrp="1"/>
          </p:cNvSpPr>
          <p:nvPr>
            <p:ph idx="1"/>
          </p:nvPr>
        </p:nvSpPr>
        <p:spPr/>
        <p:txBody>
          <a:bodyPr/>
          <a:lstStyle/>
          <a:p>
            <a:r>
              <a:rPr lang="en-US" dirty="0" smtClean="0"/>
              <a:t>Accurate and Up-to-Date</a:t>
            </a:r>
          </a:p>
          <a:p>
            <a:r>
              <a:rPr lang="en-US" dirty="0" smtClean="0"/>
              <a:t>Consistently used in the planning and implementation of improvements to the overall institution and its programs and services. </a:t>
            </a:r>
          </a:p>
          <a:p>
            <a:r>
              <a:rPr lang="en-US" dirty="0" smtClean="0"/>
              <a:t>From reliable Sources</a:t>
            </a:r>
          </a:p>
          <a:p>
            <a:r>
              <a:rPr lang="en-US" dirty="0" smtClean="0"/>
              <a:t>Longitudinal and Disaggregated by subpopulations of students as deemed appropriate</a:t>
            </a:r>
          </a:p>
          <a:p>
            <a:r>
              <a:rPr lang="en-US" dirty="0" smtClean="0"/>
              <a:t>Shared and Discussed among relevant parties within the institution so that all directly responsible for student progress toward attaining student learning outcomes and achieving educational goals may use the evidence to plan and implement any needed improvements.  </a:t>
            </a:r>
            <a:endParaRPr lang="en-US" dirty="0"/>
          </a:p>
        </p:txBody>
      </p:sp>
    </p:spTree>
    <p:extLst>
      <p:ext uri="{BB962C8B-B14F-4D97-AF65-F5344CB8AC3E}">
        <p14:creationId xmlns:p14="http://schemas.microsoft.com/office/powerpoint/2010/main" val="10558007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Where can evidence</a:t>
            </a:r>
            <a:br>
              <a:rPr lang="en-US" dirty="0"/>
            </a:br>
            <a:r>
              <a:rPr lang="en-US" dirty="0"/>
              <a:t>be collected?</a:t>
            </a:r>
            <a:br>
              <a:rPr lang="en-US" dirty="0"/>
            </a:br>
            <a:endParaRPr lang="en-US" dirty="0"/>
          </a:p>
        </p:txBody>
      </p:sp>
      <p:sp>
        <p:nvSpPr>
          <p:cNvPr id="3" name="Content Placeholder 2"/>
          <p:cNvSpPr>
            <a:spLocks noGrp="1"/>
          </p:cNvSpPr>
          <p:nvPr>
            <p:ph idx="1"/>
          </p:nvPr>
        </p:nvSpPr>
        <p:spPr>
          <a:xfrm>
            <a:off x="1379621" y="2133600"/>
            <a:ext cx="10124991" cy="3777622"/>
          </a:xfrm>
        </p:spPr>
        <p:txBody>
          <a:bodyPr/>
          <a:lstStyle/>
          <a:p>
            <a:pPr marL="457200" indent="-457200">
              <a:buAutoNum type="arabicPeriod"/>
            </a:pPr>
            <a:r>
              <a:rPr lang="en-US" dirty="0"/>
              <a:t>Program Review                        5. Budget Committee                         9. Student Focus Groups    </a:t>
            </a:r>
          </a:p>
          <a:p>
            <a:pPr marL="457200" indent="-457200">
              <a:buAutoNum type="arabicPeriod"/>
            </a:pPr>
            <a:r>
              <a:rPr lang="en-US" dirty="0"/>
              <a:t>Institutional Effectiveness       </a:t>
            </a:r>
            <a:r>
              <a:rPr lang="en-US" dirty="0" smtClean="0"/>
              <a:t>   6</a:t>
            </a:r>
            <a:r>
              <a:rPr lang="en-US" dirty="0"/>
              <a:t>. Guided Pathways Committees     10. CE Committees</a:t>
            </a:r>
          </a:p>
          <a:p>
            <a:pPr marL="457200" indent="-457200">
              <a:buAutoNum type="arabicPeriod"/>
            </a:pPr>
            <a:r>
              <a:rPr lang="en-US" dirty="0"/>
              <a:t>Planning Councils                      7. Equity Plans</a:t>
            </a:r>
          </a:p>
          <a:p>
            <a:pPr marL="457200" indent="-457200">
              <a:buAutoNum type="arabicPeriod"/>
            </a:pPr>
            <a:r>
              <a:rPr lang="en-US" dirty="0"/>
              <a:t>Academic Senate Minutes       8. Event Flyers</a:t>
            </a:r>
          </a:p>
        </p:txBody>
      </p:sp>
    </p:spTree>
    <p:extLst>
      <p:ext uri="{BB962C8B-B14F-4D97-AF65-F5344CB8AC3E}">
        <p14:creationId xmlns:p14="http://schemas.microsoft.com/office/powerpoint/2010/main" val="20634924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possible sources of Evidence	</a:t>
            </a:r>
            <a:endParaRPr lang="en-US" dirty="0"/>
          </a:p>
        </p:txBody>
      </p:sp>
      <p:sp>
        <p:nvSpPr>
          <p:cNvPr id="3" name="Content Placeholder 2"/>
          <p:cNvSpPr>
            <a:spLocks noGrp="1"/>
          </p:cNvSpPr>
          <p:nvPr>
            <p:ph idx="1"/>
          </p:nvPr>
        </p:nvSpPr>
        <p:spPr>
          <a:xfrm>
            <a:off x="2589212" y="2133600"/>
            <a:ext cx="8915400" cy="4219074"/>
          </a:xfrm>
        </p:spPr>
        <p:txBody>
          <a:bodyPr/>
          <a:lstStyle/>
          <a:p>
            <a:r>
              <a:rPr lang="en-US" dirty="0" smtClean="0"/>
              <a:t>Institutional databases and fact books</a:t>
            </a:r>
          </a:p>
          <a:p>
            <a:r>
              <a:rPr lang="en-US" dirty="0" smtClean="0"/>
              <a:t>Catalogs</a:t>
            </a:r>
          </a:p>
          <a:p>
            <a:r>
              <a:rPr lang="en-US" dirty="0" smtClean="0"/>
              <a:t>Planning documents</a:t>
            </a:r>
            <a:r>
              <a:rPr lang="en-US" dirty="0"/>
              <a:t> </a:t>
            </a:r>
            <a:r>
              <a:rPr lang="en-US" dirty="0" smtClean="0"/>
              <a:t>and program reviews</a:t>
            </a:r>
          </a:p>
          <a:p>
            <a:r>
              <a:rPr lang="en-US" dirty="0" smtClean="0"/>
              <a:t>Faculty/student handbooks</a:t>
            </a:r>
          </a:p>
          <a:p>
            <a:r>
              <a:rPr lang="en-US" dirty="0" smtClean="0"/>
              <a:t>Policy statements</a:t>
            </a:r>
          </a:p>
          <a:p>
            <a:r>
              <a:rPr lang="en-US" dirty="0" smtClean="0"/>
              <a:t>Minutes of important meetings</a:t>
            </a:r>
          </a:p>
          <a:p>
            <a:r>
              <a:rPr lang="en-US" dirty="0" smtClean="0"/>
              <a:t>Course outlines and syllabi</a:t>
            </a:r>
          </a:p>
          <a:p>
            <a:r>
              <a:rPr lang="en-US" dirty="0" smtClean="0"/>
              <a:t>Survey results</a:t>
            </a:r>
          </a:p>
          <a:p>
            <a:r>
              <a:rPr lang="en-US" dirty="0" smtClean="0"/>
              <a:t>Faculty grading rubrics and assessment of SLO’s</a:t>
            </a:r>
          </a:p>
          <a:p>
            <a:r>
              <a:rPr lang="en-US" dirty="0" smtClean="0"/>
              <a:t>Special research projects and reports</a:t>
            </a:r>
          </a:p>
          <a:p>
            <a:endParaRPr lang="en-US" dirty="0" smtClean="0"/>
          </a:p>
        </p:txBody>
      </p:sp>
    </p:spTree>
    <p:extLst>
      <p:ext uri="{BB962C8B-B14F-4D97-AF65-F5344CB8AC3E}">
        <p14:creationId xmlns:p14="http://schemas.microsoft.com/office/powerpoint/2010/main" val="15606861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09"/>
            <a:ext cx="8911687" cy="1509489"/>
          </a:xfrm>
        </p:spPr>
        <p:txBody>
          <a:bodyPr>
            <a:normAutofit fontScale="90000"/>
          </a:bodyPr>
          <a:lstStyle/>
          <a:p>
            <a:r>
              <a:rPr lang="en-US" dirty="0"/>
              <a:t>What type of evidence can be gathered </a:t>
            </a:r>
            <a:br>
              <a:rPr lang="en-US" dirty="0"/>
            </a:br>
            <a:r>
              <a:rPr lang="en-US" dirty="0"/>
              <a:t>from </a:t>
            </a:r>
            <a:r>
              <a:rPr lang="en-US" dirty="0" smtClean="0"/>
              <a:t>Guided </a:t>
            </a:r>
            <a:r>
              <a:rPr lang="en-US" dirty="0"/>
              <a:t>Pathways/Redesign</a:t>
            </a:r>
            <a:br>
              <a:rPr lang="en-US" dirty="0"/>
            </a:br>
            <a:r>
              <a:rPr lang="en-US" dirty="0"/>
              <a:t> work ?</a:t>
            </a:r>
            <a:br>
              <a:rPr lang="en-US" dirty="0"/>
            </a:br>
            <a:endParaRPr lang="en-US" dirty="0"/>
          </a:p>
        </p:txBody>
      </p:sp>
      <p:sp>
        <p:nvSpPr>
          <p:cNvPr id="3" name="Content Placeholder 2"/>
          <p:cNvSpPr>
            <a:spLocks noGrp="1"/>
          </p:cNvSpPr>
          <p:nvPr>
            <p:ph idx="1"/>
          </p:nvPr>
        </p:nvSpPr>
        <p:spPr>
          <a:xfrm>
            <a:off x="2589212" y="2133599"/>
            <a:ext cx="8915400" cy="4427621"/>
          </a:xfrm>
        </p:spPr>
        <p:txBody>
          <a:bodyPr>
            <a:normAutofit fontScale="92500" lnSpcReduction="10000"/>
          </a:bodyPr>
          <a:lstStyle/>
          <a:p>
            <a:pPr>
              <a:buAutoNum type="arabicPeriod"/>
            </a:pPr>
            <a:r>
              <a:rPr lang="en-US" dirty="0"/>
              <a:t>Initial Guided Pathways Plan (approved by Senate)</a:t>
            </a:r>
          </a:p>
          <a:p>
            <a:pPr>
              <a:buAutoNum type="arabicPeriod"/>
            </a:pPr>
            <a:r>
              <a:rPr lang="en-US" dirty="0"/>
              <a:t>Scale of Adoption Assessment (approved by Senate)</a:t>
            </a:r>
          </a:p>
          <a:p>
            <a:pPr>
              <a:buAutoNum type="arabicPeriod"/>
            </a:pPr>
            <a:r>
              <a:rPr lang="en-US" dirty="0"/>
              <a:t>Mapping day documentation</a:t>
            </a:r>
          </a:p>
          <a:p>
            <a:pPr>
              <a:buAutoNum type="arabicPeriod"/>
            </a:pPr>
            <a:r>
              <a:rPr lang="en-US" dirty="0"/>
              <a:t>Sorting day documentation</a:t>
            </a:r>
          </a:p>
          <a:p>
            <a:pPr>
              <a:buAutoNum type="arabicPeriod"/>
            </a:pPr>
            <a:r>
              <a:rPr lang="en-US" dirty="0"/>
              <a:t>“Area of Interest” or “</a:t>
            </a:r>
            <a:r>
              <a:rPr lang="en-US" dirty="0" err="1"/>
              <a:t>Metamajor</a:t>
            </a:r>
            <a:r>
              <a:rPr lang="en-US" dirty="0"/>
              <a:t>” organization </a:t>
            </a:r>
          </a:p>
          <a:p>
            <a:pPr>
              <a:buAutoNum type="arabicPeriod"/>
            </a:pPr>
            <a:r>
              <a:rPr lang="en-US" dirty="0"/>
              <a:t>Enrollment management committee work</a:t>
            </a:r>
          </a:p>
          <a:p>
            <a:pPr>
              <a:buAutoNum type="arabicPeriod"/>
            </a:pPr>
            <a:r>
              <a:rPr lang="en-US" dirty="0"/>
              <a:t>Institutional Effectiveness Goal Setting</a:t>
            </a:r>
          </a:p>
          <a:p>
            <a:pPr>
              <a:buAutoNum type="arabicPeriod"/>
            </a:pPr>
            <a:r>
              <a:rPr lang="en-US" dirty="0"/>
              <a:t>Curriculum Development (minutes of Curriculum Committee)</a:t>
            </a:r>
          </a:p>
          <a:p>
            <a:pPr>
              <a:buAutoNum type="arabicPeriod"/>
            </a:pPr>
            <a:r>
              <a:rPr lang="en-US" dirty="0"/>
              <a:t>Professional Development Activities</a:t>
            </a:r>
          </a:p>
          <a:p>
            <a:pPr>
              <a:buAutoNum type="arabicPeriod"/>
            </a:pPr>
            <a:r>
              <a:rPr lang="en-US" dirty="0"/>
              <a:t>Student Focus Groups</a:t>
            </a:r>
          </a:p>
          <a:p>
            <a:pPr>
              <a:buAutoNum type="arabicPeriod"/>
            </a:pPr>
            <a:r>
              <a:rPr lang="en-US" dirty="0"/>
              <a:t>Action and Implementation Plans</a:t>
            </a:r>
          </a:p>
          <a:p>
            <a:pPr>
              <a:buAutoNum type="arabicPeriod"/>
            </a:pPr>
            <a:r>
              <a:rPr lang="en-US" dirty="0"/>
              <a:t>Program Review Documents </a:t>
            </a:r>
          </a:p>
          <a:p>
            <a:endParaRPr lang="en-US" dirty="0"/>
          </a:p>
        </p:txBody>
      </p:sp>
    </p:spTree>
    <p:extLst>
      <p:ext uri="{BB962C8B-B14F-4D97-AF65-F5344CB8AC3E}">
        <p14:creationId xmlns:p14="http://schemas.microsoft.com/office/powerpoint/2010/main" val="25908596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509490"/>
          </a:xfrm>
        </p:spPr>
        <p:txBody>
          <a:bodyPr>
            <a:normAutofit fontScale="90000"/>
          </a:bodyPr>
          <a:lstStyle/>
          <a:p>
            <a:r>
              <a:rPr lang="en-US" dirty="0"/>
              <a:t>What evidence can be used to demonstrate your college’s commitment to equity?:</a:t>
            </a:r>
            <a:br>
              <a:rPr lang="en-US" dirty="0"/>
            </a:br>
            <a:endParaRPr lang="en-US" dirty="0"/>
          </a:p>
        </p:txBody>
      </p:sp>
      <p:sp>
        <p:nvSpPr>
          <p:cNvPr id="3" name="Content Placeholder 2"/>
          <p:cNvSpPr>
            <a:spLocks noGrp="1"/>
          </p:cNvSpPr>
          <p:nvPr>
            <p:ph idx="1"/>
          </p:nvPr>
        </p:nvSpPr>
        <p:spPr>
          <a:xfrm>
            <a:off x="1925053" y="2133599"/>
            <a:ext cx="9579559" cy="4443663"/>
          </a:xfrm>
        </p:spPr>
        <p:txBody>
          <a:bodyPr>
            <a:normAutofit fontScale="92500" lnSpcReduction="20000"/>
          </a:bodyPr>
          <a:lstStyle/>
          <a:p>
            <a:pPr marL="285750" indent="-285750">
              <a:buFont typeface="Arial" panose="020B0604020202020204" pitchFamily="34" charset="0"/>
              <a:buChar char="•"/>
            </a:pPr>
            <a:r>
              <a:rPr lang="en-US" dirty="0"/>
              <a:t>College Equity Plan</a:t>
            </a:r>
          </a:p>
          <a:p>
            <a:pPr marL="285750" indent="-285750">
              <a:buFont typeface="Arial" panose="020B0604020202020204" pitchFamily="34" charset="0"/>
              <a:buChar char="•"/>
            </a:pPr>
            <a:r>
              <a:rPr lang="en-US" dirty="0"/>
              <a:t>Disaggregated Student Success/Completion/Retention Data</a:t>
            </a:r>
          </a:p>
          <a:p>
            <a:pPr marL="285750" indent="-285750">
              <a:buFont typeface="Arial" panose="020B0604020202020204" pitchFamily="34" charset="0"/>
              <a:buChar char="•"/>
            </a:pPr>
            <a:r>
              <a:rPr lang="en-US" dirty="0"/>
              <a:t>Action plans that demonstrate the practice of equity at the District Planning level</a:t>
            </a:r>
          </a:p>
          <a:p>
            <a:pPr marL="285750" indent="-285750">
              <a:buFont typeface="Arial" panose="020B0604020202020204" pitchFamily="34" charset="0"/>
              <a:buChar char="•"/>
            </a:pPr>
            <a:r>
              <a:rPr lang="en-US" dirty="0"/>
              <a:t>College Mission, and College Strategic Goals and Objectives</a:t>
            </a:r>
          </a:p>
          <a:p>
            <a:pPr marL="285750" indent="-285750">
              <a:buFont typeface="Arial" panose="020B0604020202020204" pitchFamily="34" charset="0"/>
              <a:buChar char="•"/>
            </a:pPr>
            <a:r>
              <a:rPr lang="en-US" dirty="0"/>
              <a:t>Professional Development Opportunities for Faculty and Staff</a:t>
            </a:r>
          </a:p>
          <a:p>
            <a:pPr marL="285750" indent="-285750">
              <a:buFont typeface="Arial" panose="020B0604020202020204" pitchFamily="34" charset="0"/>
              <a:buChar char="•"/>
            </a:pPr>
            <a:r>
              <a:rPr lang="en-US" dirty="0"/>
              <a:t>Equitable Hiring Processes and revised EEO Plans</a:t>
            </a:r>
          </a:p>
          <a:p>
            <a:pPr marL="285750" indent="-285750">
              <a:buFont typeface="Arial" panose="020B0604020202020204" pitchFamily="34" charset="0"/>
              <a:buChar char="•"/>
            </a:pPr>
            <a:r>
              <a:rPr lang="en-US" dirty="0"/>
              <a:t>Senate/Guided Pathways/District Committees that focus on the practice of equity</a:t>
            </a:r>
          </a:p>
          <a:p>
            <a:pPr marL="285750" indent="-285750">
              <a:buFont typeface="Arial" panose="020B0604020202020204" pitchFamily="34" charset="0"/>
              <a:buChar char="•"/>
            </a:pPr>
            <a:r>
              <a:rPr lang="en-US" dirty="0"/>
              <a:t>Curriculum development and revision that is grounded in the practice of equity</a:t>
            </a:r>
          </a:p>
          <a:p>
            <a:pPr marL="285750" indent="-285750">
              <a:buFont typeface="Arial" panose="020B0604020202020204" pitchFamily="34" charset="0"/>
              <a:buChar char="•"/>
            </a:pPr>
            <a:r>
              <a:rPr lang="en-US" dirty="0"/>
              <a:t>Opportunities for student agency, participation, and learning through the planning process </a:t>
            </a:r>
            <a:r>
              <a:rPr lang="en-US" dirty="0" smtClean="0"/>
              <a:t>development </a:t>
            </a:r>
            <a:r>
              <a:rPr lang="en-US" dirty="0"/>
              <a:t>of Guided Pathways</a:t>
            </a:r>
          </a:p>
          <a:p>
            <a:pPr>
              <a:buFont typeface="Arial" panose="020B0604020202020204" pitchFamily="34" charset="0"/>
              <a:buChar char="•"/>
            </a:pPr>
            <a:r>
              <a:rPr lang="en-US" dirty="0"/>
              <a:t>Reassessment of Program Review to incorporate measurement of new plans and structures</a:t>
            </a:r>
          </a:p>
          <a:p>
            <a:pPr>
              <a:buFont typeface="Arial" panose="020B0604020202020204" pitchFamily="34" charset="0"/>
              <a:buChar char="•"/>
            </a:pPr>
            <a:r>
              <a:rPr lang="en-US" dirty="0"/>
              <a:t>Commitment to Equitable onboarding processes</a:t>
            </a:r>
          </a:p>
          <a:p>
            <a:pPr>
              <a:buFont typeface="Arial" panose="020B0604020202020204" pitchFamily="34" charset="0"/>
              <a:buChar char="•"/>
            </a:pPr>
            <a:r>
              <a:rPr lang="en-US" dirty="0"/>
              <a:t>SEA Plans and Budgets</a:t>
            </a:r>
          </a:p>
          <a:p>
            <a:endParaRPr lang="en-US" dirty="0"/>
          </a:p>
        </p:txBody>
      </p:sp>
    </p:spTree>
    <p:extLst>
      <p:ext uri="{BB962C8B-B14F-4D97-AF65-F5344CB8AC3E}">
        <p14:creationId xmlns:p14="http://schemas.microsoft.com/office/powerpoint/2010/main" val="16022718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a:t>
            </a:r>
            <a:r>
              <a:rPr lang="en-US" dirty="0" smtClean="0"/>
              <a:t>ow </a:t>
            </a:r>
            <a:r>
              <a:rPr lang="en-US" dirty="0"/>
              <a:t>much is too much or too little evidence?</a:t>
            </a:r>
            <a:br>
              <a:rPr lang="en-US" dirty="0"/>
            </a:br>
            <a:r>
              <a:rPr lang="en-US" dirty="0"/>
              <a:t/>
            </a:r>
            <a:br>
              <a:rPr lang="en-US" dirty="0"/>
            </a:br>
            <a:endParaRPr lang="en-US" dirty="0"/>
          </a:p>
        </p:txBody>
      </p:sp>
      <p:sp>
        <p:nvSpPr>
          <p:cNvPr id="3" name="Content Placeholder 2"/>
          <p:cNvSpPr>
            <a:spLocks noGrp="1"/>
          </p:cNvSpPr>
          <p:nvPr>
            <p:ph idx="1"/>
          </p:nvPr>
        </p:nvSpPr>
        <p:spPr>
          <a:xfrm>
            <a:off x="2589212" y="2133599"/>
            <a:ext cx="8915400" cy="4347411"/>
          </a:xfrm>
        </p:spPr>
        <p:txBody>
          <a:bodyPr/>
          <a:lstStyle/>
          <a:p>
            <a:pPr>
              <a:buAutoNum type="arabicPeriod"/>
            </a:pPr>
            <a:r>
              <a:rPr lang="en-US" dirty="0"/>
              <a:t>Balance between data and narrative</a:t>
            </a:r>
          </a:p>
          <a:p>
            <a:pPr>
              <a:buAutoNum type="arabicPeriod"/>
            </a:pPr>
            <a:r>
              <a:rPr lang="en-US" dirty="0"/>
              <a:t>Let the evidence drive the narrative</a:t>
            </a:r>
          </a:p>
          <a:p>
            <a:pPr>
              <a:buAutoNum type="arabicPeriod"/>
            </a:pPr>
            <a:r>
              <a:rPr lang="en-US" dirty="0"/>
              <a:t>Qualitative and Quantitative Evidence</a:t>
            </a:r>
          </a:p>
          <a:p>
            <a:pPr>
              <a:buAutoNum type="arabicPeriod"/>
            </a:pPr>
            <a:r>
              <a:rPr lang="en-US" dirty="0"/>
              <a:t>Evidence demonstrating the </a:t>
            </a:r>
            <a:r>
              <a:rPr lang="en-US" dirty="0" smtClean="0"/>
              <a:t>collaborative process </a:t>
            </a:r>
            <a:r>
              <a:rPr lang="en-US" dirty="0"/>
              <a:t>of shared governance</a:t>
            </a:r>
          </a:p>
          <a:p>
            <a:endParaRPr lang="en-US" dirty="0"/>
          </a:p>
        </p:txBody>
      </p:sp>
    </p:spTree>
    <p:extLst>
      <p:ext uri="{BB962C8B-B14F-4D97-AF65-F5344CB8AC3E}">
        <p14:creationId xmlns:p14="http://schemas.microsoft.com/office/powerpoint/2010/main" val="10967167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Other possible sources of evidence can be found in the ACCJC resource Guide to Institutional Self-Evaluation, Improvement, and Peer Review (ed. 2020).  Guide to Understanding and applying standards can be found on page 33</a:t>
            </a:r>
          </a:p>
          <a:p>
            <a:r>
              <a:rPr lang="en-US" dirty="0" smtClean="0"/>
              <a:t>Possible sources of evidence follow each standard</a:t>
            </a:r>
          </a:p>
          <a:p>
            <a:pPr lvl="1"/>
            <a:r>
              <a:rPr lang="en-US" dirty="0" smtClean="0"/>
              <a:t>These lists are non-exhaustive</a:t>
            </a:r>
          </a:p>
          <a:p>
            <a:pPr lvl="1"/>
            <a:r>
              <a:rPr lang="en-US" dirty="0" smtClean="0"/>
              <a:t>Lists are not intended to indicate documents that </a:t>
            </a:r>
            <a:r>
              <a:rPr lang="en-US" i="1" dirty="0" smtClean="0"/>
              <a:t>must </a:t>
            </a:r>
            <a:r>
              <a:rPr lang="en-US" dirty="0" smtClean="0"/>
              <a:t>be referenced, only possibilities</a:t>
            </a:r>
          </a:p>
          <a:p>
            <a:pPr lvl="1"/>
            <a:r>
              <a:rPr lang="en-US" dirty="0" smtClean="0"/>
              <a:t>Examples are meant to guide toward evidentiary documents that the institution actually has</a:t>
            </a:r>
          </a:p>
          <a:p>
            <a:pPr lvl="1"/>
            <a:r>
              <a:rPr lang="en-US" dirty="0" smtClean="0"/>
              <a:t>Evidence will be relevant to the institutions unique mission, culture, and methods of operation</a:t>
            </a:r>
          </a:p>
          <a:p>
            <a:endParaRPr lang="en-US" dirty="0"/>
          </a:p>
        </p:txBody>
      </p:sp>
    </p:spTree>
    <p:extLst>
      <p:ext uri="{BB962C8B-B14F-4D97-AF65-F5344CB8AC3E}">
        <p14:creationId xmlns:p14="http://schemas.microsoft.com/office/powerpoint/2010/main" val="2612851758"/>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4AE7A0CB52EBC42AF08ACFF061AC346" ma:contentTypeVersion="2" ma:contentTypeDescription="Create a new document." ma:contentTypeScope="" ma:versionID="ca49691e34bb539676b2aa664491d3fe">
  <xsd:schema xmlns:xsd="http://www.w3.org/2001/XMLSchema" xmlns:xs="http://www.w3.org/2001/XMLSchema" xmlns:p="http://schemas.microsoft.com/office/2006/metadata/properties" xmlns:ns1="http://schemas.microsoft.com/sharepoint/v3" xmlns:ns2="431189f8-a51b-453f-9f0c-3a0b3b65b12f" targetNamespace="http://schemas.microsoft.com/office/2006/metadata/properties" ma:root="true" ma:fieldsID="fc3149e08a55794263263857d4547380" ns1:_="" ns2:_="">
    <xsd:import namespace="http://schemas.microsoft.com/sharepoint/v3"/>
    <xsd:import namespace="431189f8-a51b-453f-9f0c-3a0b3b65b12f"/>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Scheduling Start Date" ma:description="" ma:hidden="true" ma:internalName="PublishingStartDate">
      <xsd:simpleType>
        <xsd:restriction base="dms:Unknown"/>
      </xsd:simpleType>
    </xsd:element>
    <xsd:element name="PublishingExpirationDate" ma:index="12"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31189f8-a51b-453f-9f0c-3a0b3b65b12f">HNYXMCCMVK3K-1251-88</_dlc_DocId>
    <_dlc_DocIdUrl xmlns="431189f8-a51b-453f-9f0c-3a0b3b65b12f">
      <Url>https://sac.edu/committees/studentsuccess/_layouts/15/DocIdRedir.aspx?ID=HNYXMCCMVK3K-1251-88</Url>
      <Description>HNYXMCCMVK3K-1251-88</Description>
    </_dlc_DocIdUrl>
  </documentManagement>
</p:properties>
</file>

<file path=customXml/itemProps1.xml><?xml version="1.0" encoding="utf-8"?>
<ds:datastoreItem xmlns:ds="http://schemas.openxmlformats.org/officeDocument/2006/customXml" ds:itemID="{C0E7E329-8631-4390-9A4F-D696A945C02C}"/>
</file>

<file path=customXml/itemProps2.xml><?xml version="1.0" encoding="utf-8"?>
<ds:datastoreItem xmlns:ds="http://schemas.openxmlformats.org/officeDocument/2006/customXml" ds:itemID="{07C8F4C8-1C58-42BF-86E5-764A6E63A954}"/>
</file>

<file path=customXml/itemProps3.xml><?xml version="1.0" encoding="utf-8"?>
<ds:datastoreItem xmlns:ds="http://schemas.openxmlformats.org/officeDocument/2006/customXml" ds:itemID="{C7B07AB8-DA5E-4E31-BD13-0C3BECF81C39}"/>
</file>

<file path=customXml/itemProps4.xml><?xml version="1.0" encoding="utf-8"?>
<ds:datastoreItem xmlns:ds="http://schemas.openxmlformats.org/officeDocument/2006/customXml" ds:itemID="{CA43AC5A-5684-44CA-8ABF-7E27D22EB07C}"/>
</file>

<file path=docProps/app.xml><?xml version="1.0" encoding="utf-8"?>
<Properties xmlns="http://schemas.openxmlformats.org/officeDocument/2006/extended-properties" xmlns:vt="http://schemas.openxmlformats.org/officeDocument/2006/docPropsVTypes">
  <Template>Wisp</Template>
  <TotalTime>49</TotalTime>
  <Words>759</Words>
  <Application>Microsoft Office PowerPoint</Application>
  <PresentationFormat>Widescreen</PresentationFormat>
  <Paragraphs>84</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Cambria Math</vt:lpstr>
      <vt:lpstr>Century Gothic</vt:lpstr>
      <vt:lpstr>Wingdings 3</vt:lpstr>
      <vt:lpstr>Wisp</vt:lpstr>
      <vt:lpstr>Evidence in Accreditation</vt:lpstr>
      <vt:lpstr>The Importance of Evidence </vt:lpstr>
      <vt:lpstr>The Importance of Evidence </vt:lpstr>
      <vt:lpstr>Where can evidence be collected? </vt:lpstr>
      <vt:lpstr>Other possible sources of Evidence </vt:lpstr>
      <vt:lpstr>What type of evidence can be gathered  from Guided Pathways/Redesign  work ? </vt:lpstr>
      <vt:lpstr>What evidence can be used to demonstrate your college’s commitment to equity?: </vt:lpstr>
      <vt:lpstr>How much is too much or too little evidence?  </vt:lpstr>
      <vt:lpstr>PowerPoint Presentation</vt:lpstr>
      <vt:lpstr>EXAMPLE FROM ISER</vt:lpstr>
      <vt:lpstr>PowerPoint Presentation</vt:lpstr>
      <vt:lpstr>PowerPoint Presentation</vt:lpstr>
    </vt:vector>
  </TitlesOfParts>
  <Company>RSCCD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Zarske, Monica</dc:creator>
  <cp:lastModifiedBy>Zarske, Monica</cp:lastModifiedBy>
  <cp:revision>7</cp:revision>
  <dcterms:created xsi:type="dcterms:W3CDTF">2020-03-06T22:14:34Z</dcterms:created>
  <dcterms:modified xsi:type="dcterms:W3CDTF">2020-03-11T19:24:47Z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0x01010004AE7A0CB52EBC42AF08ACFF061AC346</vt:lpwstr>
  </property>
  <property fmtid="{D5CDD505-2E9C-101B-9397-08002B2CF9AE}" pid="3" name="_dlc_DocIdItemGuid">
    <vt:lpwstr>df8e1b72-218f-4377-9d76-68a3bfa89c81</vt:lpwstr>
  </property>
</Properties>
</file>